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69" r:id="rId7"/>
    <p:sldId id="283" r:id="rId8"/>
    <p:sldId id="291" r:id="rId9"/>
    <p:sldId id="288" r:id="rId10"/>
    <p:sldId id="289" r:id="rId11"/>
    <p:sldId id="285" r:id="rId12"/>
    <p:sldId id="276" r:id="rId13"/>
    <p:sldId id="292" r:id="rId14"/>
    <p:sldId id="293" r:id="rId15"/>
    <p:sldId id="294" r:id="rId16"/>
    <p:sldId id="287" r:id="rId17"/>
    <p:sldId id="266" r:id="rId18"/>
    <p:sldId id="295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1DD87-2F50-4A2C-86D2-6F07E00AD5A9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00390-5404-4393-B230-F78627255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50EEA-207B-4BFF-9824-44E48AC58C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4F6B-CE6A-4EF8-B0C9-134AADB13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D36D7-7349-4C8F-BAA8-F7E28D7B6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0E4D7-2A3E-424D-8FEB-F19B8B1F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9E3C-B1A1-4EC9-A214-7D34C63B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C9809-5300-43E4-BC1F-ADCC4383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0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1DDD-9CFC-438D-A48A-F024DCB2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8DFA1-AB58-4685-937C-83F2F93F5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51B8-598B-459E-A96A-573D56AD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9590-CA0E-4151-9A01-4917B59F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507E3-7F1E-46A4-B236-0AA551AD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1E202-533D-41E8-8B12-A15233AE8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E5DE5-55AA-4AB7-BB6B-1F0239B33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16BD1-3013-4E18-BF78-9B14DA2E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2E154-2D5F-48E4-A6EA-119D09AE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BC44-BF59-4289-9049-E7D4C4FB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0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tx2"/>
                </a:solidFill>
                <a:effectLst/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HERE to edit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60096" y="3573016"/>
            <a:ext cx="422446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names</a:t>
            </a:r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2639616" y="3573016"/>
            <a:ext cx="4224469" cy="5760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Gill Sans MT" panose="020B0502020104020203" pitchFamily="34" charset="0"/>
              </a:rPr>
              <a:t>PRESENTED</a:t>
            </a:r>
            <a:r>
              <a:rPr lang="en-US" sz="1800" baseline="0" dirty="0">
                <a:solidFill>
                  <a:schemeClr val="tx2"/>
                </a:solidFill>
                <a:latin typeface="Gill Sans MT" panose="020B0502020104020203" pitchFamily="34" charset="0"/>
              </a:rPr>
              <a:t> BY:</a:t>
            </a:r>
          </a:p>
          <a:p>
            <a:endParaRPr lang="en-US" sz="1800" baseline="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endParaRPr lang="en-GB" sz="1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1371" y="260648"/>
            <a:ext cx="58524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cap="all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RENDALL AND RITTNER LIMITED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639616" y="4077072"/>
            <a:ext cx="4224469" cy="5760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A0918AE3-93D7-4304-8334-11FCE934FCC8}" type="datetime4">
              <a:rPr lang="en-GB" sz="1800" baseline="0" smtClean="0">
                <a:solidFill>
                  <a:schemeClr val="tx2"/>
                </a:solidFill>
                <a:latin typeface="Gill Sans MT" panose="020B0502020104020203" pitchFamily="34" charset="0"/>
              </a:rPr>
              <a:t>6 January 2022</a:t>
            </a:fld>
            <a:endParaRPr lang="en-US" sz="1800" baseline="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endParaRPr lang="en-GB" sz="1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301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56207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>
            <a:lvl1pPr algn="l">
              <a:defRPr sz="3000" cap="all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2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3712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D9BBACF4-3020-42D2-851B-8ED28B80C64C}" type="datetime3">
              <a:rPr lang="en-GB" smtClean="0"/>
              <a:t>6 January, 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381329"/>
            <a:ext cx="636555" cy="365125"/>
          </a:xfrm>
          <a:prstGeom prst="rect">
            <a:avLst/>
          </a:prstGeom>
        </p:spPr>
        <p:txBody>
          <a:bodyPr/>
          <a:lstStyle/>
          <a:p>
            <a:fld id="{5A9C0253-9C78-4017-9E6A-E94A80196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cap="all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5733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E42AA8C-01DB-4A8D-BFD5-2C0BBB0D7781}" type="datetime3">
              <a:rPr lang="en-GB" smtClean="0"/>
              <a:t>6 January, 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3" y="6356351"/>
            <a:ext cx="685867" cy="365125"/>
          </a:xfrm>
          <a:prstGeom prst="rect">
            <a:avLst/>
          </a:prstGeom>
        </p:spPr>
        <p:txBody>
          <a:bodyPr/>
          <a:lstStyle/>
          <a:p>
            <a:fld id="{5A9C0253-9C78-4017-9E6A-E94A80196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2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634082"/>
          </a:xfrm>
          <a:prstGeom prst="rect">
            <a:avLst/>
          </a:prstGeom>
          <a:noFill/>
        </p:spPr>
        <p:txBody>
          <a:bodyPr/>
          <a:lstStyle>
            <a:lvl1pPr algn="l">
              <a:defRPr sz="3000" cap="all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79776" y="6381329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07 May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356351"/>
            <a:ext cx="589856" cy="365125"/>
          </a:xfrm>
          <a:prstGeom prst="rect">
            <a:avLst/>
          </a:prstGeom>
        </p:spPr>
        <p:txBody>
          <a:bodyPr/>
          <a:lstStyle/>
          <a:p>
            <a:fld id="{5A9C0253-9C78-4017-9E6A-E94A801964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39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BD84-5D82-4EE3-8793-343D2C0F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D531-3AC8-4090-B186-DB63235F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4440-6E8B-468B-8EE7-7351FFE9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CC04A-52AC-417F-84AE-98045972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B715-880F-4A96-BE48-87F8206B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9A9F-4B7E-4259-BB78-D0EC9993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A1A4A-4F6A-44FA-963B-B735F780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0A361-4306-4476-8341-80D30B0C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1B506-78A7-4380-AE3F-EAD0CF8C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14CC-E134-4B7C-9991-0E7CD5EC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9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89A0-B983-4F27-BFD0-B7F7023C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1F5B-6064-4BC3-BCA5-F78F40203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705B-E30B-48CD-8AA6-1B74FC56A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1618D-DBC5-4464-8CBC-8805DC31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4DBA3-F192-4C15-9FFC-2E59EB72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D8F3E-C4FA-479B-AAE7-377C70BD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3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A6EA-5C90-4BE6-A6AB-F80B1D48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C53DE-3453-48C2-BEFC-E740F020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4B5D6-47C9-424C-98B1-08AF512F3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CC97F-5F3A-4FFD-9423-C5697A34A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A410B-4F5A-4759-A6A8-268C1527D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EC5C6-BEC3-4CFB-A8E0-B24E742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133FD-A592-4D05-93B7-328CE5D1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90DE2-D46A-4AD0-96B5-E1C37C14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3771-BB95-41D2-887B-C2A26E9F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64607-F24F-4A0C-B37B-05B5B0CD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21FCE-CA77-408D-9940-21108863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C6DB0-7A7F-4219-9137-08C62634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CFA9D-9ACF-447A-A531-86F13596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82564-AF85-4921-8C7E-CAA2E565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D4AE-5BCF-48B7-AEF8-F3871A06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3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A52B-C160-41C8-A410-23949626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6924-8FC1-436B-9532-0647BF264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BB8B3-2438-4314-9B2B-F90071D1D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82E00-99BB-4489-A1AB-3E9105EF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E9212-37D2-4805-BEC2-B63315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DFB18-C84E-422D-A1B4-46382EA4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E613-85C6-4D96-AD4F-E05FEA8F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92B6F-8775-42E4-B63E-D55AF50CA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483EB-83A2-45AE-ACA7-FA410D1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2B0B6-22A4-4432-B84F-8FB5704E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53924-4744-4551-91CD-4005C880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FB0DA-C0F8-45EB-B23B-2F4C87B4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973AD-C45A-4138-8FD1-A99B2DA2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FAA15-A44D-4210-9259-AB73491F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9AF7-CEDE-49E4-B2F8-4C2A15986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C331-C09C-411A-A587-439D059B7F8E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0A539-0820-4BA5-BCBB-591C52940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FFAE-957D-49C7-8835-9E18157C2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C117-7E26-4BF9-BD7A-2C3999B94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3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r-fs01\redirectedfolders\DorothyN\Desktop\Final Logo Draf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200780"/>
            <a:ext cx="1692051" cy="70794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2535" y="6423425"/>
            <a:ext cx="610655" cy="36313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5A9C0253-9C78-4017-9E6A-E94A801964D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5360" y="1129348"/>
            <a:ext cx="11603659" cy="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DorothyN\AppData\Local\Microsoft\Windows\Temporary Internet Files\Content.Outlook\Q6FGAW1V\RendallRittner Logo Glyph Blue (2)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453337"/>
            <a:ext cx="2361276" cy="3033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776" y="6448252"/>
            <a:ext cx="45226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GB" dirty="0"/>
              <a:t>Document reference</a:t>
            </a:r>
          </a:p>
        </p:txBody>
      </p:sp>
    </p:spTree>
    <p:extLst>
      <p:ext uri="{BB962C8B-B14F-4D97-AF65-F5344CB8AC3E}">
        <p14:creationId xmlns:p14="http://schemas.microsoft.com/office/powerpoint/2010/main" val="10433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772400" cy="1514599"/>
          </a:xfrm>
        </p:spPr>
        <p:txBody>
          <a:bodyPr/>
          <a:lstStyle/>
          <a:p>
            <a:r>
              <a:rPr lang="en-GB" dirty="0"/>
              <a:t>CBW RESIDENT’S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Daver &amp; Brian Klue</a:t>
            </a:r>
          </a:p>
        </p:txBody>
      </p:sp>
    </p:spTree>
    <p:extLst>
      <p:ext uri="{BB962C8B-B14F-4D97-AF65-F5344CB8AC3E}">
        <p14:creationId xmlns:p14="http://schemas.microsoft.com/office/powerpoint/2010/main" val="100874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55DD-0254-44B3-AEBE-9DF28A77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General Items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0950B-A1E1-4A53-A120-43B64D44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885105" cy="40244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2D6CA-8C6B-4837-8044-3C080A16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90" y="1801154"/>
            <a:ext cx="4832076" cy="3624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674BA-8549-406C-9A46-E4AD005B5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10" y="1801154"/>
            <a:ext cx="2925943" cy="39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0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55DD-0254-44B3-AEBE-9DF28A77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3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Wall Repairs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97B595-2C86-4592-9CBF-F0EB9DFD5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891266"/>
            <a:ext cx="5296639" cy="345805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18428A-7B5A-4EEA-BD98-6886B763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77368"/>
            <a:ext cx="5590354" cy="1787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698E81-E298-4A0B-97F4-2039B84D6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4612"/>
            <a:ext cx="5243225" cy="21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5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6856D3D5-433C-43A4-8381-F8BA3692D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l="445"/>
          <a:stretch/>
        </p:blipFill>
        <p:spPr>
          <a:xfrm>
            <a:off x="20" y="-12318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24BFE-6A42-4383-A116-31CEA110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Ongoing and Future Works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AA48779-ECFF-417F-BD1F-40CE60E0791B}"/>
              </a:ext>
            </a:extLst>
          </p:cNvPr>
          <p:cNvSpPr txBox="1">
            <a:spLocks/>
          </p:cNvSpPr>
          <p:nvPr/>
        </p:nvSpPr>
        <p:spPr>
          <a:xfrm>
            <a:off x="5168294" y="26763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Working on internal lights throughout the estate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Upgrade of Pond lighting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Installing PIR sensors.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Sanding and painting of planters and benches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Uplifting of external signages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1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outdoor, building, water, sitting&#10;&#10;Description automatically generated">
            <a:extLst>
              <a:ext uri="{FF2B5EF4-FFF2-40B4-BE49-F238E27FC236}">
                <a16:creationId xmlns:a16="http://schemas.microsoft.com/office/drawing/2014/main" id="{631A46FB-7B90-43B5-9B6E-1EC99EFC6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979" b="97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C4A97-AF15-4218-8454-BE15AAB7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CAPITAL EXPENDITURE WORKS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76C1-A124-4A8B-864E-9039CEC0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Upgrade Intercom system</a:t>
            </a:r>
          </a:p>
          <a:p>
            <a:r>
              <a:rPr lang="en-GB" sz="2000" dirty="0">
                <a:solidFill>
                  <a:srgbClr val="FFFFFF"/>
                </a:solidFill>
              </a:rPr>
              <a:t>Automated Barrier </a:t>
            </a:r>
            <a:r>
              <a:rPr lang="en-GB" sz="2000" dirty="0" err="1">
                <a:solidFill>
                  <a:srgbClr val="FFFFFF"/>
                </a:solidFill>
              </a:rPr>
              <a:t>Sopwith</a:t>
            </a:r>
            <a:r>
              <a:rPr lang="en-GB" sz="2000" dirty="0">
                <a:solidFill>
                  <a:srgbClr val="FFFFFF"/>
                </a:solidFill>
              </a:rPr>
              <a:t> way</a:t>
            </a:r>
          </a:p>
          <a:p>
            <a:r>
              <a:rPr lang="en-GB" sz="2000" dirty="0">
                <a:solidFill>
                  <a:srgbClr val="FFFFFF"/>
                </a:solidFill>
              </a:rPr>
              <a:t>Refurbishment of Ponds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Upgrade communal entrances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Re point Piazza stone work</a:t>
            </a:r>
          </a:p>
          <a:p>
            <a:r>
              <a:rPr lang="en-GB" sz="2000" dirty="0">
                <a:solidFill>
                  <a:srgbClr val="FFFFFF"/>
                </a:solidFill>
              </a:rPr>
              <a:t>Lift upgrades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CCTV upgrade</a:t>
            </a:r>
          </a:p>
          <a:p>
            <a:r>
              <a:rPr lang="en-GB" sz="2000" dirty="0">
                <a:solidFill>
                  <a:srgbClr val="FFFFFF"/>
                </a:solidFill>
              </a:rPr>
              <a:t>Door entry System upgrade</a:t>
            </a:r>
          </a:p>
          <a:p>
            <a:r>
              <a:rPr lang="en-GB" sz="2000" dirty="0">
                <a:solidFill>
                  <a:srgbClr val="FFFFFF"/>
                </a:solidFill>
              </a:rPr>
              <a:t>Bollards outside Garton Jones</a:t>
            </a:r>
          </a:p>
          <a:p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45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066D-A013-4250-BB22-FE828BCF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2" y="21260"/>
            <a:ext cx="1195099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Calibri Light"/>
              </a:rPr>
              <a:t>Meeting Q&amp;A</a:t>
            </a:r>
            <a:r>
              <a:rPr lang="en-GB" dirty="0">
                <a:cs typeface="Calibri Light"/>
              </a:rPr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D338B-AD42-4E62-B586-0900F1CB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0" y="1225685"/>
            <a:ext cx="11147898" cy="5262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Q: Intercom System Timing/Repairs and Upgrades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A: New maintenance company appointed, currently working through the estate recommissioning the system. Completion within 1 month. New touch free exit buttons being installed on all gates</a:t>
            </a: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Q: Do all blocks contribute to the ponds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A: Yes all block do, it comes out of the estate funds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Q: Piazza lift/Warwick and Oswald update.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A: Piazza lift repair 06/01/2022. Warwick lift 17/01/2022. Oswald Lift 12/01/2022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Q: Why does it take so long to get lifts up and running.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A: lifts being 20 years old, so spares are not readily available, We will be proceeding with internal lift upgrades which would entail a tender to which we would also utilize spares around the rest of the estate so down time would be minimal, Tender would be open to all manufactures.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Q: Are we doing anything to the poor state of the bin areas: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A: Yes, we will be repairing/Replacing doors with plates to prevent further damage in the future, repainting of bin rooms will also be scheduled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Q: Fountains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A: We have appointed a new maintenance company to manage the fountains, to date we have made some good progress in keeping them functional and we expect to improve on this. Survey has been requested.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Q: When will the cladding come down.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A: I have attached the last update sent out by Berkeley’s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view of a city street&#10;&#10;Description automatically generated">
            <a:extLst>
              <a:ext uri="{FF2B5EF4-FFF2-40B4-BE49-F238E27FC236}">
                <a16:creationId xmlns:a16="http://schemas.microsoft.com/office/drawing/2014/main" id="{D01EDBBA-F6F7-4A09-98DC-A8DF21A6B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2536" b="499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6B35B-13E4-4380-8C16-5A79ABF8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122362"/>
            <a:ext cx="9268047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Calibri Light"/>
              </a:rPr>
              <a:t>Thank you for your continued support</a:t>
            </a:r>
            <a:br>
              <a:rPr lang="en-US" sz="6000" dirty="0">
                <a:solidFill>
                  <a:srgbClr val="FFFFFF"/>
                </a:solidFill>
                <a:cs typeface="Calibri Light"/>
              </a:rPr>
            </a:br>
            <a:br>
              <a:rPr lang="en-US" sz="6000" dirty="0">
                <a:solidFill>
                  <a:srgbClr val="FFFFFF"/>
                </a:solidFill>
                <a:cs typeface="Calibri Light"/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7CD4A-9D31-41B0-9016-1F81AC67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11" y="3002243"/>
            <a:ext cx="776697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2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building by a body of water&#10;&#10;Description automatically generated">
            <a:extLst>
              <a:ext uri="{FF2B5EF4-FFF2-40B4-BE49-F238E27FC236}">
                <a16:creationId xmlns:a16="http://schemas.microsoft.com/office/drawing/2014/main" id="{8DEC2FDF-EF40-4895-9052-9FA8078C5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0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36CE2-5764-4CD0-8442-BB8114562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541" y="2435596"/>
            <a:ext cx="9144000" cy="290051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FFFFFF"/>
                </a:solidFill>
                <a:cs typeface="Calibri Light"/>
              </a:rPr>
              <a:t>Chelsea Bridge Wharf</a:t>
            </a:r>
            <a:br>
              <a:rPr lang="en-GB" dirty="0">
                <a:solidFill>
                  <a:srgbClr val="FFFFFF"/>
                </a:solidFill>
                <a:cs typeface="Calibri Light"/>
              </a:rPr>
            </a:br>
            <a:br>
              <a:rPr lang="en-GB" dirty="0">
                <a:solidFill>
                  <a:srgbClr val="FFFFFF"/>
                </a:solidFill>
                <a:cs typeface="Calibri Light"/>
              </a:rPr>
            </a:br>
            <a:r>
              <a:rPr lang="en-GB" dirty="0">
                <a:solidFill>
                  <a:srgbClr val="FFFFFF"/>
                </a:solidFill>
                <a:cs typeface="Calibri Light"/>
              </a:rPr>
              <a:t>Agenda</a:t>
            </a:r>
            <a:br>
              <a:rPr lang="en-GB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Team Structure </a:t>
            </a:r>
            <a:br>
              <a:rPr lang="en-GB" sz="3600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2022 Service Charge Budget</a:t>
            </a:r>
            <a:br>
              <a:rPr lang="en-GB" sz="3600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Team Achievements</a:t>
            </a:r>
            <a:br>
              <a:rPr lang="en-GB" sz="3600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Completed Works</a:t>
            </a:r>
            <a:br>
              <a:rPr lang="en-GB" sz="3600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Ongoing Works</a:t>
            </a:r>
            <a:br>
              <a:rPr lang="en-GB" sz="3600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Capital Expenditure Projects</a:t>
            </a:r>
            <a:br>
              <a:rPr lang="en-GB" sz="3600" dirty="0">
                <a:solidFill>
                  <a:srgbClr val="FFFFFF"/>
                </a:solidFill>
                <a:cs typeface="Calibri Light"/>
              </a:rPr>
            </a:br>
            <a:r>
              <a:rPr lang="en-GB" sz="3600" dirty="0">
                <a:solidFill>
                  <a:srgbClr val="FFFFFF"/>
                </a:solidFill>
                <a:cs typeface="Calibri Light"/>
              </a:rPr>
              <a:t>Q &amp;A has been included</a:t>
            </a:r>
            <a:endParaRPr lang="en-GB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9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066D-A013-4250-BB22-FE828BCF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76" y="10272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cs typeface="Calibri Light"/>
              </a:rPr>
              <a:t>Chelsea Bridge Wharf- Team Structure/    Head Office Support Structure</a:t>
            </a:r>
            <a:r>
              <a:rPr lang="en-GB" dirty="0">
                <a:cs typeface="Calibri Light"/>
              </a:rPr>
              <a:t> </a:t>
            </a:r>
          </a:p>
        </p:txBody>
      </p:sp>
      <p:pic>
        <p:nvPicPr>
          <p:cNvPr id="11" name="Content Placeholder 10" descr="Diagram, Teams&#10;&#10;Description automatically generated">
            <a:extLst>
              <a:ext uri="{FF2B5EF4-FFF2-40B4-BE49-F238E27FC236}">
                <a16:creationId xmlns:a16="http://schemas.microsoft.com/office/drawing/2014/main" id="{FAEB7AE2-9D71-43FC-8272-9033FC90B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05" y="1428284"/>
            <a:ext cx="8967426" cy="5326995"/>
          </a:xfrm>
        </p:spPr>
      </p:pic>
    </p:spTree>
    <p:extLst>
      <p:ext uri="{BB962C8B-B14F-4D97-AF65-F5344CB8AC3E}">
        <p14:creationId xmlns:p14="http://schemas.microsoft.com/office/powerpoint/2010/main" val="15396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9066D-A013-4250-BB22-FE828BCF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10" y="1325881"/>
            <a:ext cx="4134678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Rendall &amp; Rittner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On-site Staff Customer Service Award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A5580-136A-4251-BD5A-C4A17A7C3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27384" b="1"/>
          <a:stretch/>
        </p:blipFill>
        <p:spPr>
          <a:xfrm rot="5400000">
            <a:off x="4994149" y="-339852"/>
            <a:ext cx="6858000" cy="75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066D-A013-4250-BB22-FE828BCF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2" y="21260"/>
            <a:ext cx="1195099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Calibri Light"/>
              </a:rPr>
              <a:t>Service Charge Estimate for y/e 31 December 2022</a:t>
            </a:r>
            <a:r>
              <a:rPr lang="en-GB" dirty="0">
                <a:cs typeface="Calibri Light"/>
              </a:rPr>
              <a:t> 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3B6DCE-1C15-4F2B-BAA0-3E3C07F57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338229"/>
              </p:ext>
            </p:extLst>
          </p:nvPr>
        </p:nvGraphicFramePr>
        <p:xfrm>
          <a:off x="1517515" y="1023732"/>
          <a:ext cx="9592528" cy="570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3903">
                  <a:extLst>
                    <a:ext uri="{9D8B030D-6E8A-4147-A177-3AD203B41FA5}">
                      <a16:colId xmlns:a16="http://schemas.microsoft.com/office/drawing/2014/main" val="264768080"/>
                    </a:ext>
                  </a:extLst>
                </a:gridCol>
                <a:gridCol w="1867144">
                  <a:extLst>
                    <a:ext uri="{9D8B030D-6E8A-4147-A177-3AD203B41FA5}">
                      <a16:colId xmlns:a16="http://schemas.microsoft.com/office/drawing/2014/main" val="456706090"/>
                    </a:ext>
                  </a:extLst>
                </a:gridCol>
                <a:gridCol w="284005">
                  <a:extLst>
                    <a:ext uri="{9D8B030D-6E8A-4147-A177-3AD203B41FA5}">
                      <a16:colId xmlns:a16="http://schemas.microsoft.com/office/drawing/2014/main" val="1081435210"/>
                    </a:ext>
                  </a:extLst>
                </a:gridCol>
                <a:gridCol w="1386296">
                  <a:extLst>
                    <a:ext uri="{9D8B030D-6E8A-4147-A177-3AD203B41FA5}">
                      <a16:colId xmlns:a16="http://schemas.microsoft.com/office/drawing/2014/main" val="3003780773"/>
                    </a:ext>
                  </a:extLst>
                </a:gridCol>
                <a:gridCol w="239016">
                  <a:extLst>
                    <a:ext uri="{9D8B030D-6E8A-4147-A177-3AD203B41FA5}">
                      <a16:colId xmlns:a16="http://schemas.microsoft.com/office/drawing/2014/main" val="3820039929"/>
                    </a:ext>
                  </a:extLst>
                </a:gridCol>
                <a:gridCol w="1561574">
                  <a:extLst>
                    <a:ext uri="{9D8B030D-6E8A-4147-A177-3AD203B41FA5}">
                      <a16:colId xmlns:a16="http://schemas.microsoft.com/office/drawing/2014/main" val="784708493"/>
                    </a:ext>
                  </a:extLst>
                </a:gridCol>
                <a:gridCol w="239016">
                  <a:extLst>
                    <a:ext uri="{9D8B030D-6E8A-4147-A177-3AD203B41FA5}">
                      <a16:colId xmlns:a16="http://schemas.microsoft.com/office/drawing/2014/main" val="1019080398"/>
                    </a:ext>
                  </a:extLst>
                </a:gridCol>
                <a:gridCol w="1561574">
                  <a:extLst>
                    <a:ext uri="{9D8B030D-6E8A-4147-A177-3AD203B41FA5}">
                      <a16:colId xmlns:a16="http://schemas.microsoft.com/office/drawing/2014/main" val="291339636"/>
                    </a:ext>
                  </a:extLst>
                </a:gridCol>
              </a:tblGrid>
              <a:tr h="3567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Estate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                      1,663,435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           1,591,699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                   71,737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4.31%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5038826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Lanson Burnelli Hawker Shared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574,890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569,314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5,576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2707101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Lanson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226,290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199,752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26,538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11.73%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4823175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Hawker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  90,813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80,656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10,157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11.18%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2094296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Burnelli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144,928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129,721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15,207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10.49%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328716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Centurion Block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344,939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317,020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27,919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8.09%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4008189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Centurion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228,204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203,320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24,884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10.90%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6301700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Howard Block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565,095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481,725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83,370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14.75%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146716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Howard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278,596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259,843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18,753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6.73%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8565167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Oswald Block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363,998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332,910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31,088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8.54%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8657310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Oswald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280,269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235,537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44,732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15.96%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9850911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Eustace Block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434,688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396,704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37,984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8.74%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5537593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Eustace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267,888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239,817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28,071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10.48%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6470920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Horace Block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  92,893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86,124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6,769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7.29%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6823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Horace Internal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  80,545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61,983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18,562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23.05%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991773"/>
                  </a:ext>
                </a:extLst>
              </a:tr>
              <a:tr h="356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Car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          294,510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     278,030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  16,480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370853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5.60%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191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9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066D-A013-4250-BB22-FE828BCF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2" y="21260"/>
            <a:ext cx="1195099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Calibri Light"/>
              </a:rPr>
              <a:t>Service Charge Estimate for y/e 31 December 2022</a:t>
            </a:r>
            <a:r>
              <a:rPr lang="en-GB" dirty="0">
                <a:cs typeface="Calibri Light"/>
              </a:rPr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D338B-AD42-4E62-B586-0900F1CB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0" y="1225685"/>
            <a:ext cx="11147898" cy="52626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Headline Items: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Insurance Costs increased by between 12% and 22%</a:t>
            </a:r>
          </a:p>
          <a:p>
            <a:r>
              <a:rPr lang="en-GB" dirty="0">
                <a:solidFill>
                  <a:srgbClr val="FFFFFF"/>
                </a:solidFill>
              </a:rPr>
              <a:t>Electricity costs increased by 85%</a:t>
            </a:r>
          </a:p>
          <a:p>
            <a:r>
              <a:rPr lang="en-GB" dirty="0">
                <a:solidFill>
                  <a:srgbClr val="FFFFFF"/>
                </a:solidFill>
              </a:rPr>
              <a:t>Fire door audits</a:t>
            </a:r>
          </a:p>
          <a:p>
            <a:r>
              <a:rPr lang="en-GB" dirty="0">
                <a:solidFill>
                  <a:srgbClr val="FFFFFF"/>
                </a:solidFill>
              </a:rPr>
              <a:t>Wages reduced on estate but increased in buildings</a:t>
            </a:r>
          </a:p>
          <a:p>
            <a:r>
              <a:rPr lang="en-GB" dirty="0">
                <a:solidFill>
                  <a:srgbClr val="FFFFFF"/>
                </a:solidFill>
              </a:rPr>
              <a:t>Development Safety Officer costs removed</a:t>
            </a:r>
          </a:p>
          <a:p>
            <a:r>
              <a:rPr lang="en-GB" dirty="0">
                <a:solidFill>
                  <a:srgbClr val="FFFFFF"/>
                </a:solidFill>
              </a:rPr>
              <a:t>Increase in estate reserve fund contributions</a:t>
            </a:r>
          </a:p>
          <a:p>
            <a:r>
              <a:rPr lang="en-GB" dirty="0">
                <a:solidFill>
                  <a:srgbClr val="FFFFFF"/>
                </a:solidFill>
              </a:rPr>
              <a:t>Block reserves held, but future increases or capital charges required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DE18066-CC12-487B-8C23-73F0E64CA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b="490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B2A08-3A40-4E7A-816F-5A44870C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/>
          </a:p>
          <a:p>
            <a:pPr algn="ctr"/>
            <a:r>
              <a:rPr lang="en-US" sz="3600"/>
              <a:t>Team Achievements </a:t>
            </a:r>
          </a:p>
        </p:txBody>
      </p:sp>
      <p:cxnSp>
        <p:nvCxnSpPr>
          <p:cNvPr id="37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FF6918-B109-413A-80F4-A35EF9B9D82C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26,383 Parcels handled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48,826 Keys handled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100 out of 207 Bike spaces issued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12,380 Maintenance jobs Completed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4,368 Fire safety patrols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1,568 Management checks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1,820 Building Checks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6856D3D5-433C-43A4-8381-F8BA3692D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l="4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24BFE-6A42-4383-A116-31CEA110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Completed Works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AA48779-ECFF-417F-BD1F-40CE60E0791B}"/>
              </a:ext>
            </a:extLst>
          </p:cNvPr>
          <p:cNvSpPr txBox="1">
            <a:spLocks/>
          </p:cNvSpPr>
          <p:nvPr/>
        </p:nvSpPr>
        <p:spPr>
          <a:xfrm>
            <a:off x="5155380" y="1821368"/>
            <a:ext cx="5744685" cy="5306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Repairs to the water fountain including upgrade to pumps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Deep Clean/Wash the estate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Trace works and repair lighting in Piazza and in and around water fountain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Drain, dredge and clean ponds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Trace and repair lighting around ponds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Scheduled tree pruning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Residents’ Bicycle Storage Unit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Upgrades and repairs to Intercom System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Rectified all faulty external lighting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Rectified all entrance lobby floor lights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Howard and Warwick pond lights complete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Refilled Warwick and Howard Ponds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Deep clean/Wash </a:t>
            </a:r>
            <a:r>
              <a:rPr lang="en-US" sz="2000" dirty="0" err="1">
                <a:solidFill>
                  <a:srgbClr val="FFFFFF"/>
                </a:solidFill>
              </a:rPr>
              <a:t>Sopwith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Repainting of walls in </a:t>
            </a:r>
            <a:r>
              <a:rPr lang="en-US" sz="2000" dirty="0" err="1">
                <a:solidFill>
                  <a:srgbClr val="FFFFFF"/>
                </a:solidFill>
              </a:rPr>
              <a:t>Sopwith</a:t>
            </a:r>
            <a:r>
              <a:rPr lang="en-US" sz="2000" dirty="0">
                <a:solidFill>
                  <a:srgbClr val="FFFFFF"/>
                </a:solidFill>
              </a:rPr>
              <a:t> Way and around Centurion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Repointing and painting of Riverside Wall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Bins added to Piazza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Rebranding of the Signage and dog Fouling signs added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32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7E1F-5306-42E9-AE2F-766270FF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Lighting upgrades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44E50-4EFF-494C-92CC-57B2450B6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D64F8-160F-429C-B80C-24359B55B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7" y="1690688"/>
            <a:ext cx="3263504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35A01-63DB-4238-B7B9-88D4B6B0B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21" y="2177934"/>
            <a:ext cx="4844025" cy="36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&amp;R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B54DD95854241AC0BED08D85E38BD" ma:contentTypeVersion="13" ma:contentTypeDescription="Create a new document." ma:contentTypeScope="" ma:versionID="d170869cd2acded171e165de1437a5ad">
  <xsd:schema xmlns:xsd="http://www.w3.org/2001/XMLSchema" xmlns:xs="http://www.w3.org/2001/XMLSchema" xmlns:p="http://schemas.microsoft.com/office/2006/metadata/properties" xmlns:ns3="e6f3514d-75ae-424d-b19e-b4765c4036ec" xmlns:ns4="c3ec7ace-affc-4629-9e87-296ba93a85e6" targetNamespace="http://schemas.microsoft.com/office/2006/metadata/properties" ma:root="true" ma:fieldsID="2e3619fa8a57109d697819e427674ac0" ns3:_="" ns4:_="">
    <xsd:import namespace="e6f3514d-75ae-424d-b19e-b4765c4036ec"/>
    <xsd:import namespace="c3ec7ace-affc-4629-9e87-296ba93a85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3514d-75ae-424d-b19e-b4765c403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c7ace-affc-4629-9e87-296ba93a85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DCEFA-741D-4437-88C3-7804F301C6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F3120F-D4EE-4907-B9ED-8C459AF6A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F42FA-E89E-482D-AC6B-E425C1B71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3514d-75ae-424d-b19e-b4765c4036ec"/>
    <ds:schemaRef ds:uri="c3ec7ace-affc-4629-9e87-296ba93a85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789</Words>
  <Application>Microsoft Macintosh PowerPoint</Application>
  <PresentationFormat>Widescreen</PresentationFormat>
  <Paragraphs>189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Ebrima</vt:lpstr>
      <vt:lpstr>Gill Sans MT</vt:lpstr>
      <vt:lpstr>Office Theme</vt:lpstr>
      <vt:lpstr>R&amp;R Powerpoint Template</vt:lpstr>
      <vt:lpstr>CBW RESIDENT’S MEETING</vt:lpstr>
      <vt:lpstr>Chelsea Bridge Wharf  Agenda Team Structure  2022 Service Charge Budget Team Achievements Completed Works Ongoing Works Capital Expenditure Projects Q &amp;A has been included</vt:lpstr>
      <vt:lpstr>Chelsea Bridge Wharf- Team Structure/    Head Office Support Structure </vt:lpstr>
      <vt:lpstr>Rendall &amp; Rittner  On-site Staff Customer Service Award 2021</vt:lpstr>
      <vt:lpstr>Service Charge Estimate for y/e 31 December 2022 </vt:lpstr>
      <vt:lpstr>Service Charge Estimate for y/e 31 December 2022 </vt:lpstr>
      <vt:lpstr> Team Achievements </vt:lpstr>
      <vt:lpstr>Completed Works </vt:lpstr>
      <vt:lpstr>Lighting upgrades</vt:lpstr>
      <vt:lpstr>General Items</vt:lpstr>
      <vt:lpstr>Wall Repairs</vt:lpstr>
      <vt:lpstr>Ongoing and Future Works </vt:lpstr>
      <vt:lpstr>CAPITAL EXPENDITURE WORKS</vt:lpstr>
      <vt:lpstr>Meeting Q&amp;A </vt:lpstr>
      <vt:lpstr>Thank you for your continued support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Jenniffer Mann</dc:creator>
  <cp:lastModifiedBy>Sales</cp:lastModifiedBy>
  <cp:revision>977</cp:revision>
  <dcterms:created xsi:type="dcterms:W3CDTF">2020-08-11T19:05:06Z</dcterms:created>
  <dcterms:modified xsi:type="dcterms:W3CDTF">2022-01-10T18:26:45Z</dcterms:modified>
</cp:coreProperties>
</file>